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419" r:id="rId3"/>
    <p:sldId id="414" r:id="rId4"/>
    <p:sldId id="415" r:id="rId5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4" userDrawn="1">
          <p15:clr>
            <a:srgbClr val="A4A3A4"/>
          </p15:clr>
        </p15:guide>
        <p15:guide id="2" pos="264" userDrawn="1">
          <p15:clr>
            <a:srgbClr val="A4A3A4"/>
          </p15:clr>
        </p15:guide>
        <p15:guide id="3" pos="7328" userDrawn="1">
          <p15:clr>
            <a:srgbClr val="A4A3A4"/>
          </p15:clr>
        </p15:guide>
        <p15:guide id="4" orient="horz" pos="637" userDrawn="1">
          <p15:clr>
            <a:srgbClr val="A4A3A4"/>
          </p15:clr>
        </p15:guide>
        <p15:guide id="5" orient="horz" pos="3635" userDrawn="1">
          <p15:clr>
            <a:srgbClr val="A4A3A4"/>
          </p15:clr>
        </p15:guide>
        <p15:guide id="6" orient="horz" pos="2230" userDrawn="1">
          <p15:clr>
            <a:srgbClr val="A4A3A4"/>
          </p15:clr>
        </p15:guide>
        <p15:guide id="7" pos="5005" userDrawn="1">
          <p15:clr>
            <a:srgbClr val="A4A3A4"/>
          </p15:clr>
        </p15:guide>
        <p15:guide id="8" orient="horz" pos="3047" userDrawn="1">
          <p15:clr>
            <a:srgbClr val="A4A3A4"/>
          </p15:clr>
        </p15:guide>
        <p15:guide id="9" orient="horz" pos="2573" userDrawn="1">
          <p15:clr>
            <a:srgbClr val="A4A3A4"/>
          </p15:clr>
        </p15:guide>
        <p15:guide id="10" orient="horz" pos="927" userDrawn="1">
          <p15:clr>
            <a:srgbClr val="A4A3A4"/>
          </p15:clr>
        </p15:guide>
        <p15:guide id="11" orient="horz" pos="2317" userDrawn="1">
          <p15:clr>
            <a:srgbClr val="A4A3A4"/>
          </p15:clr>
        </p15:guide>
        <p15:guide id="12" pos="50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E552E"/>
    <a:srgbClr val="D9D9D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384"/>
        <p:guide pos="264"/>
        <p:guide pos="7328"/>
        <p:guide orient="horz" pos="637"/>
        <p:guide orient="horz" pos="3635"/>
        <p:guide orient="horz" pos="2230"/>
        <p:guide pos="5005"/>
        <p:guide orient="horz" pos="3047"/>
        <p:guide orient="horz" pos="2573"/>
        <p:guide orient="horz" pos="927"/>
        <p:guide orient="horz" pos="2317"/>
        <p:guide pos="500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2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1.png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9265" y="1012190"/>
            <a:ext cx="11236325" cy="6350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469125" y="6314400"/>
            <a:ext cx="2700000" cy="316800"/>
          </a:xfrm>
        </p:spPr>
        <p:txBody>
          <a:bodyPr/>
          <a:lstStyle>
            <a:lvl1pPr>
              <a:defRPr sz="7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sz="8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9005870" y="6314400"/>
            <a:ext cx="2700000" cy="316800"/>
          </a:xfrm>
        </p:spPr>
        <p:txBody>
          <a:bodyPr/>
          <a:lstStyle>
            <a:lvl1pPr>
              <a:defRPr sz="7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3236595" y="615950"/>
            <a:ext cx="8954770" cy="0"/>
          </a:xfrm>
          <a:prstGeom prst="line">
            <a:avLst/>
          </a:prstGeom>
          <a:ln w="38100" cmpd="sng">
            <a:solidFill>
              <a:srgbClr val="FE552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a7a756c211b02af0ecd73b7417b0f30"/>
          <p:cNvPicPr>
            <a:picLocks noChangeAspect="1"/>
          </p:cNvPicPr>
          <p:nvPr userDrawn="1"/>
        </p:nvPicPr>
        <p:blipFill>
          <a:blip r:embed="rId6"/>
          <a:srcRect l="2113" t="16688" r="7104" b="14987"/>
          <a:stretch>
            <a:fillRect/>
          </a:stretch>
        </p:blipFill>
        <p:spPr>
          <a:xfrm>
            <a:off x="381000" y="160655"/>
            <a:ext cx="2757170" cy="656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9.xml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2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7830" y="1011555"/>
            <a:ext cx="11409680" cy="5846445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2800">
                <a:solidFill>
                  <a:schemeClr val="bg1"/>
                </a:solidFill>
              </a:rPr>
              <a:t>武汉康顺试驾场地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rot="10800000">
            <a:off x="405765" y="5369560"/>
            <a:ext cx="11421745" cy="1510030"/>
          </a:xfrm>
          <a:prstGeom prst="rect">
            <a:avLst/>
          </a:prstGeom>
          <a:gradFill>
            <a:gsLst>
              <a:gs pos="0">
                <a:schemeClr val="tx1">
                  <a:alpha val="43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17830" y="5745480"/>
            <a:ext cx="11409680" cy="6451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sz="12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武汉康顺试驾场地，总占地面积约25000平方米，越野体验场和赛道驾驶体验场两个部分，越野体验场面积9600平方米，驾驶体验场面积近15000平方米。赛道驾驶场馆整体分为两个部分：中心馆区和驾驶场区连接，占整个体验中心三分之二的面积。</a:t>
            </a:r>
            <a:endParaRPr sz="1200" b="1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/>
        </p:nvSpPr>
        <p:spPr>
          <a:xfrm>
            <a:off x="7916545" y="4084955"/>
            <a:ext cx="427545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场地费用</a:t>
            </a:r>
            <a:r>
              <a:rPr lang="zh-CN" altLang="en-US" sz="1200" b="1">
                <a:solidFill>
                  <a:srgbClr val="595959"/>
                </a:solidFill>
                <a:latin typeface="+mj-ea"/>
                <a:ea typeface="+mj-ea"/>
                <a:cs typeface="+mj-ea"/>
                <a:sym typeface="+mn-ea"/>
              </a:rPr>
              <a:t>：</a:t>
            </a:r>
            <a:r>
              <a:rPr lang="en-US" altLang="zh-CN" sz="1200" b="1">
                <a:solidFill>
                  <a:srgbClr val="147B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</a:t>
            </a:r>
            <a:r>
              <a:rPr lang="zh-CN" altLang="en-US" sz="1200" b="1">
                <a:solidFill>
                  <a:srgbClr val="147BC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万/天</a:t>
            </a:r>
            <a:endParaRPr lang="zh-CN" altLang="en-US" sz="1200" b="1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场地面积：</a:t>
            </a:r>
            <a:r>
              <a:rPr lang="zh-CN" altLang="en-US" sz="1200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长</a:t>
            </a:r>
            <a:r>
              <a:rPr lang="en-US" altLang="zh-CN" sz="1200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220m </a:t>
            </a:r>
            <a:r>
              <a:rPr lang="zh-CN" altLang="en-US" sz="1200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最宽</a:t>
            </a:r>
            <a:r>
              <a:rPr lang="en-US" altLang="zh-CN" sz="1200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80m </a:t>
            </a:r>
            <a:r>
              <a:rPr lang="en-US" altLang="zh-CN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越野9600㎡ 柏油场地  全封闭</a:t>
            </a:r>
            <a:endParaRPr sz="120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供电供水：</a:t>
            </a:r>
            <a:r>
              <a:rPr lang="en-US" sz="1200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380</a:t>
            </a:r>
            <a:r>
              <a:rPr sz="1200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v/</a:t>
            </a:r>
            <a:r>
              <a:rPr lang="en-US" sz="1200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180</a:t>
            </a:r>
            <a:r>
              <a:rPr sz="1200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kw 方便接水 固定洗手间</a:t>
            </a:r>
            <a:endParaRPr sz="1200" dirty="0">
              <a:solidFill>
                <a:schemeClr val="tx1"/>
              </a:solidFill>
              <a:latin typeface="+mn-ea"/>
              <a:cs typeface="+mn-ea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配套设施：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</a:rPr>
              <a:t>停车位 夜间照明 培训教室</a:t>
            </a:r>
            <a:endParaRPr lang="zh-CN" altLang="en-US" sz="1200">
              <a:solidFill>
                <a:schemeClr val="tx1"/>
              </a:solidFill>
              <a:latin typeface="+mn-ea"/>
              <a:cs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l="7585" r="8618"/>
          <a:stretch>
            <a:fillRect/>
          </a:stretch>
        </p:blipFill>
        <p:spPr>
          <a:xfrm>
            <a:off x="7916545" y="1473835"/>
            <a:ext cx="4019550" cy="2611120"/>
          </a:xfrm>
          <a:prstGeom prst="rect">
            <a:avLst/>
          </a:prstGeom>
        </p:spPr>
      </p:pic>
      <p:pic>
        <p:nvPicPr>
          <p:cNvPr id="5" name="图片 4" descr="武汉康顺试驾场地-新版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290" y="1474470"/>
            <a:ext cx="7292340" cy="429704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791845" y="3402330"/>
            <a:ext cx="294894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1200">
                <a:latin typeface="+mn-ea"/>
                <a:cs typeface="+mn-ea"/>
              </a:rPr>
              <a:t>东风风神奕炫gs、ev500双车试驾品鉴会</a:t>
            </a:r>
            <a:endParaRPr sz="1200">
              <a:latin typeface="+mn-ea"/>
              <a:cs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497330" y="6219190"/>
            <a:ext cx="173418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200">
                <a:latin typeface="+mn-ea"/>
                <a:cs typeface="+mn-ea"/>
              </a:rPr>
              <a:t>一汽-大众探歌试驾会</a:t>
            </a:r>
            <a:endParaRPr lang="zh-CN" sz="1200">
              <a:latin typeface="+mn-ea"/>
              <a:cs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039225" y="3387090"/>
            <a:ext cx="162179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200">
                <a:latin typeface="+mn-ea"/>
                <a:cs typeface="+mn-ea"/>
              </a:rPr>
              <a:t>传祺GA6上市发布会</a:t>
            </a:r>
            <a:endParaRPr lang="zh-CN" sz="1200">
              <a:latin typeface="+mn-ea"/>
              <a:cs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246870" y="6219190"/>
            <a:ext cx="168211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200">
                <a:latin typeface="+mn-ea"/>
                <a:cs typeface="+mn-ea"/>
              </a:rPr>
              <a:t>长安福特巅峰挑战赛</a:t>
            </a:r>
            <a:endParaRPr lang="zh-CN" sz="1200">
              <a:latin typeface="+mn-ea"/>
              <a:cs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t="329"/>
          <a:stretch>
            <a:fillRect/>
          </a:stretch>
        </p:blipFill>
        <p:spPr>
          <a:xfrm>
            <a:off x="408940" y="1018540"/>
            <a:ext cx="3697605" cy="22631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l="-240" t="3780" r="240" b="5087"/>
          <a:stretch>
            <a:fillRect/>
          </a:stretch>
        </p:blipFill>
        <p:spPr>
          <a:xfrm>
            <a:off x="4218305" y="1018540"/>
            <a:ext cx="3726815" cy="225742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4519930" y="3402330"/>
            <a:ext cx="294894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1200">
                <a:latin typeface="+mn-ea"/>
                <a:cs typeface="+mn-ea"/>
              </a:rPr>
              <a:t>东风风神奕炫gs、ev500双车试驾品鉴会</a:t>
            </a:r>
            <a:endParaRPr sz="1200">
              <a:latin typeface="+mn-ea"/>
              <a:cs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rcRect l="438" t="2183" r="4627" b="1980"/>
          <a:stretch>
            <a:fillRect/>
          </a:stretch>
        </p:blipFill>
        <p:spPr>
          <a:xfrm>
            <a:off x="8076565" y="1017905"/>
            <a:ext cx="3713480" cy="225806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rcRect t="694" r="3144" b="10358"/>
          <a:stretch>
            <a:fillRect/>
          </a:stretch>
        </p:blipFill>
        <p:spPr>
          <a:xfrm>
            <a:off x="413385" y="3822700"/>
            <a:ext cx="3696970" cy="2284095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5246370" y="6219190"/>
            <a:ext cx="149606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1200">
                <a:latin typeface="+mn-ea"/>
                <a:cs typeface="+mn-ea"/>
              </a:rPr>
              <a:t>长城哈佛</a:t>
            </a:r>
            <a:r>
              <a:rPr lang="en-US" altLang="zh-CN" sz="1200">
                <a:latin typeface="+mn-ea"/>
                <a:cs typeface="+mn-ea"/>
              </a:rPr>
              <a:t>H6</a:t>
            </a:r>
            <a:r>
              <a:rPr lang="zh-CN" altLang="en-US" sz="1200">
                <a:latin typeface="+mn-ea"/>
                <a:cs typeface="+mn-ea"/>
              </a:rPr>
              <a:t>上市会</a:t>
            </a:r>
            <a:endParaRPr lang="zh-CN" sz="1200">
              <a:latin typeface="+mn-ea"/>
              <a:cs typeface="+mn-ea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rcRect l="1906" t="15912" r="7579"/>
          <a:stretch>
            <a:fillRect/>
          </a:stretch>
        </p:blipFill>
        <p:spPr>
          <a:xfrm>
            <a:off x="8076565" y="3820795"/>
            <a:ext cx="3726180" cy="22853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rcRect t="860" b="6922"/>
          <a:stretch>
            <a:fillRect/>
          </a:stretch>
        </p:blipFill>
        <p:spPr>
          <a:xfrm>
            <a:off x="4234180" y="3822700"/>
            <a:ext cx="3714115" cy="228346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1.xml><?xml version="1.0" encoding="utf-8"?>
<p:tagLst xmlns:p="http://schemas.openxmlformats.org/presentationml/2006/main">
  <p:tag name="KSO_WPP_MARK_KEY" val="f52dd1a9-74d8-48e3-9a13-45ff39762895"/>
  <p:tag name="COMMONDATA" val="eyJoZGlkIjoiOWIxYjkzMjc4NDY0ODk3ODM0Mzk1YjQwYzJlY2RjYWQ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291</Words>
  <Application>WPS 演示</Application>
  <PresentationFormat>宽屏</PresentationFormat>
  <Paragraphs>21</Paragraphs>
  <Slides>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1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Office 主题​​</vt:lpstr>
      <vt:lpstr>武汉康顺试驾场地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s_兔玖</cp:lastModifiedBy>
  <cp:revision>224</cp:revision>
  <dcterms:created xsi:type="dcterms:W3CDTF">2019-06-19T02:08:00Z</dcterms:created>
  <dcterms:modified xsi:type="dcterms:W3CDTF">2023-02-22T01:53:06Z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2AD2D6D3806B4917BD13A7DDC4270337</vt:lpwstr>
  </property>
</Properties>
</file>